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6" r:id="rId2"/>
    <p:sldId id="257" r:id="rId3"/>
    <p:sldId id="289" r:id="rId4"/>
    <p:sldId id="258" r:id="rId5"/>
    <p:sldId id="259" r:id="rId6"/>
    <p:sldId id="290" r:id="rId7"/>
    <p:sldId id="260" r:id="rId8"/>
    <p:sldId id="261" r:id="rId9"/>
    <p:sldId id="291" r:id="rId10"/>
    <p:sldId id="262" r:id="rId11"/>
    <p:sldId id="263" r:id="rId12"/>
    <p:sldId id="264" r:id="rId13"/>
    <p:sldId id="292" r:id="rId14"/>
    <p:sldId id="265" r:id="rId15"/>
    <p:sldId id="293" r:id="rId16"/>
    <p:sldId id="266" r:id="rId17"/>
    <p:sldId id="294" r:id="rId18"/>
    <p:sldId id="267" r:id="rId19"/>
    <p:sldId id="268" r:id="rId20"/>
    <p:sldId id="269" r:id="rId21"/>
    <p:sldId id="295" r:id="rId22"/>
    <p:sldId id="270" r:id="rId23"/>
    <p:sldId id="271" r:id="rId24"/>
    <p:sldId id="296" r:id="rId25"/>
    <p:sldId id="272" r:id="rId26"/>
    <p:sldId id="297" r:id="rId27"/>
    <p:sldId id="273" r:id="rId28"/>
    <p:sldId id="274" r:id="rId29"/>
    <p:sldId id="275" r:id="rId30"/>
    <p:sldId id="276" r:id="rId31"/>
    <p:sldId id="298" r:id="rId32"/>
    <p:sldId id="277" r:id="rId33"/>
    <p:sldId id="299" r:id="rId34"/>
    <p:sldId id="278" r:id="rId35"/>
    <p:sldId id="300" r:id="rId36"/>
    <p:sldId id="279" r:id="rId37"/>
    <p:sldId id="301" r:id="rId38"/>
    <p:sldId id="280" r:id="rId39"/>
    <p:sldId id="281" r:id="rId40"/>
    <p:sldId id="282" r:id="rId41"/>
    <p:sldId id="302" r:id="rId42"/>
    <p:sldId id="283" r:id="rId43"/>
    <p:sldId id="303" r:id="rId44"/>
    <p:sldId id="284" r:id="rId45"/>
    <p:sldId id="287" r:id="rId46"/>
    <p:sldId id="288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A69E1-71E1-406F-8394-CB16B2C6B050}" type="datetimeFigureOut">
              <a:rPr lang="en-US" smtClean="0"/>
              <a:pPr/>
              <a:t>10/31/2021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6C12C-F2E4-4042-B6AC-B5842F3C6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1AA4-221A-420B-BAB8-857C8C23A111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F4F-CB4D-47AB-9835-8921AC9DEEA3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63A4F-7448-40D9-8507-C1ED8FE62F68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59B1E-BCF1-47C5-8586-32BF6E467D07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8A1BB-DF5D-4D18-9A37-D7403499FF20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1272-8DB5-4589-9BF0-7BB32D3CC548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69DE-3CAB-4FA0-BE9B-4EA7AECF012B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AA368-EF40-44EE-A377-844B80D3E4DA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86CAE-87AF-4F44-B23C-23C45AF7FB7D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E1F24-5518-4184-BC1C-C553AAAA3085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3BA9B-9FEA-4E93-AF55-42EB47B549B9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59ABF26-5A0F-4C02-9D89-A46CE857B710}" type="datetime1">
              <a:rPr lang="en-US" smtClean="0"/>
              <a:pPr/>
              <a:t>10/31/2021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1C518D6-12E0-44EF-BA6D-6A6D7A749C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3244342"/>
          </a:xfrm>
        </p:spPr>
        <p:txBody>
          <a:bodyPr>
            <a:noAutofit/>
          </a:bodyPr>
          <a:lstStyle/>
          <a:p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Индустријска фармација са козметологијом</a:t>
            </a: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Фармацеутско технолошке операције у фармацеутској индустрији </a:t>
            </a:r>
            <a:r>
              <a:rPr lang="en-GB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(сушење)</a:t>
            </a:r>
            <a:endParaRPr lang="en-US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 dirty="0"/>
              <a:t>проф . Др Марина Томовић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0648"/>
            <a:ext cx="8496944" cy="6336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Релативна влажност ваздуха (РВВ)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 датој температури ваздух је способан да прими водену пару све док се у потпуности не засити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(100%РВВ). Уколико 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температура повишена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тада ће ваздух бити у стању да прими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влаге 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РВВ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опада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конвективног сушења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где се ваздух пропушта преко површине влажног чврстог материјала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РВВ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расте из два разлога:</a:t>
            </a:r>
          </a:p>
          <a:p>
            <a:pPr marL="457200" indent="-457200" algn="just">
              <a:buClr>
                <a:srgbClr val="002060"/>
              </a:buClr>
              <a:buAutoNum type="arabicPeriod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Хлађење вадзуха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док се доводи топлота до влажног чврстог материјала</a:t>
            </a:r>
          </a:p>
          <a:p>
            <a:pPr marL="457200" indent="-457200" algn="just">
              <a:buClr>
                <a:srgbClr val="002060"/>
              </a:buClr>
              <a:buAutoNum type="arabicPeriod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Примање водене паре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са влажног чврстог материјала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Уколико је хлађење прекомерно температура ваздуха може пасти до вредности познате као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тачка росе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када се појављују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капљице воде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40871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Проценат релативне влаге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представља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количник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количине водене паре по једном килограму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сувог ваздуха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 количине водене паре по једном килограму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засићеног ваздуха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 истој температури и под истим притиском</a:t>
            </a:r>
            <a:endParaRPr lang="sr-Cyrl-RS" sz="2600" dirty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Однос између равнотежног садржаја влаге и релативне влажности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Равнотежни садржај влаге код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чврстог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материјала изложеног влажном ваздуху варира са релативном влажношћу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Супстанце изложене атмосферском утицају, (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каолин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1% влаге), док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биљне дроге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могу имати 30% и више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Материјали изложени условима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повећане влажности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ће поново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апсорбовати влагу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тако да нема разлога да се суше до садржаја влаге мањим од онога који ће материјал имати у условима његовог коришћења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336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Конвективно сушење статичког материјала</a:t>
            </a:r>
          </a:p>
          <a:p>
            <a:pPr algn="just">
              <a:buClr>
                <a:srgbClr val="002060"/>
              </a:buClr>
            </a:pPr>
            <a:endParaRPr lang="sr-Cyrl-RS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Сушница са тацнама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има одређен правац струјања ваздуха који протиче преко сваке полице у циклусу. Влажни материјал се може раширити директно на полице или на тацне које се налазе на полицама. Ваздух се периодично греје а хлади се тако што прелази преко влажних материјала на једној полици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Конвективно сушење (сушење струјањем) је споро и траје неколико дана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почетку сушења на површини нпр. прашка има довољно влаге да засити топао ваздух који се налази непосредно изнад прашка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Тако да на брзину сушења утиче брзина којом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може транспортовати кроз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гранични слој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молекуларном дифузијом у струју ваздуха изнад прашка који се суши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Брзина зависи од температуре ваздуха, његове брзине кретања изнад слоја прашка и његове влажности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WP_20181016_10_14_34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187624" y="3645024"/>
            <a:ext cx="6408712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640960" cy="6408712"/>
          </a:xfrm>
        </p:spPr>
        <p:txBody>
          <a:bodyPr>
            <a:noAutofit/>
          </a:bodyPr>
          <a:lstStyle/>
          <a:p>
            <a:pPr algn="ctr">
              <a:buClr>
                <a:srgbClr val="002060"/>
              </a:buClr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Брзина сушења у статичким слојевима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Брзина којом се дешава сушење може се приказати у фазама код којих су заступљене промене садржаја влаге у односу на време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 тачке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до тачке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губитак влаге је линеаран и то је период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прилагођавања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Од тачке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до тачке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долази до значајног губитка влаге -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 константне брзине сушења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Од тачке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до тачке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губитак влаге опада и то се назива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 опадајуће брзине сушења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Крај периода константног односа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се односи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критични садржај влаге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P_20181016_10_34_00_P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874080" y="530225"/>
            <a:ext cx="7441878" cy="41878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3568" y="4941168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Песак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је типичан пример где период опадања има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фазе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: први период опадајуће брзине сушења има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линеаран однос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, једнако смањивање током периода, и други период где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долази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до сталног опадања док се не достигне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равнотежни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садржај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влаге</a:t>
            </a:r>
          </a:p>
          <a:p>
            <a:pPr algn="just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 константне брзине сушења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Када се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 материјал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суши у почетку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апсорбује топлоту и повећава му се температура.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исто време почиње влага да испарва и долази до хлађења материјала који се суши. После периода прилагођавања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изједначавају се загревање и хлађење материјала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што значи да врло брзо почиње период константне брзине сушења</a:t>
            </a:r>
          </a:p>
          <a:p>
            <a:pPr algn="ctr"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 првог опадања брзине сушења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овом периоду 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отклоњена са површине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при чему је обим испаравања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недовољан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да засити ваздух који је у додиру са површином материјала. 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Пошто се влага не замењује довољно брзо да би се одржао континуирани филм влаге на површини, почињу да се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формирају суви простори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 смањује се брзина сушења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 другог опадања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Преостала влага на крају првог периода опадања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нема могућност кретања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тако да се сушење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може догодити на површини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Зато се раван испаравања са површине повлачи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дубину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чврстог материјала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брзина сушења зависи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 кретања паре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кроз поре према површини, молекуларном дифузијом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Топлотна проводљивост чврстог материјала опада како се он суши. Уколико је материјал термолабилан загревање се мора смањити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192688"/>
          </a:xfrm>
        </p:spPr>
        <p:txBody>
          <a:bodyPr>
            <a:noAutofit/>
          </a:bodyPr>
          <a:lstStyle/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Врсте сушница</a:t>
            </a:r>
          </a:p>
          <a:p>
            <a:pPr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Подела сушница на основу начина руковања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супстанцама: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Сушнице са статичним слојем који се суши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Сушнице са покретним слојем који се суши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Флуидизирајући систем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Пнеуматске сушнице</a:t>
            </a:r>
          </a:p>
          <a:p>
            <a:pPr marL="514350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Сушнице са статичним слојем који се суши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ових сушница само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један део материјала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који се суши изложен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директно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топлотном извору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Убрзавање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сушења може да се постогне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струјањем ваздуха изнад материјала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смањивањем дебљине слоја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који се суши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Стационарно сушење се обавља тако што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ставља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полице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тј. тацне и остаје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непокретан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током сушења при чему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доводи топлота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ову групу спадају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лабораторијске сушнице,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сушнице са тацнама које се налазе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вагонетама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сушнице које пролазе кроз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тунеле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(тунелске), сушнице које уместо вагонета имају преносну траку која пролази кроз тунел (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преносне, континуиране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0"/>
            <a:ext cx="8964488" cy="66693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фармацеутској индустрији се примењује за отклањање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из сировина, у изради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гранулата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 таблете, при изради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екстраката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у процесима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капсулирања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при синтези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дражеја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Користи се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смањење масе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величине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а самим тим и трошкова чувања и транспорта</a:t>
            </a:r>
          </a:p>
          <a:p>
            <a:pPr algn="just">
              <a:buClr>
                <a:srgbClr val="002060"/>
              </a:buClr>
            </a:pPr>
            <a:endParaRPr lang="sr-Cyrl-R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Смањењем влажности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материјала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повећава се стабилност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односу на хемијске деградације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Сушење је технолошка операција при којој се влага преноси из влажног материјала у незасићену гасну фазу.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336704"/>
          </a:xfrm>
        </p:spPr>
        <p:txBody>
          <a:bodyPr>
            <a:noAutofit/>
          </a:bodyPr>
          <a:lstStyle/>
          <a:p>
            <a:pPr marL="514350" indent="-514350"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Сушнице са покретним слојем који се суши</a:t>
            </a: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Честице суве материје које се суше крећу се под утицајем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гравитационе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механичког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покретања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једна поред друге и стално формирају нову површину која омогућава брже сушење материјала него сушница са статичним системом. У ову групу спадају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обртне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сушнице</a:t>
            </a:r>
            <a:endParaRPr lang="sr-Cyrl-RS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Флуидизирајући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</a:t>
            </a: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Чврсте честице се такође покрећу али се омогућава боље сушење него код претходне врсте. Честице које се суше делимично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суспендоване у гасу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се креће на горе. Честице се пењу а затим падају и стално се мешају са топлим гасом за сушење.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20680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флуидизацији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сушење се обавња струјом топлог ваздуха која пролази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кроз материјал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са тацнама оно се обавља струјањем топлог ваздуха преко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целог слоја материјала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флуидизације дифузија влаге из материјала је бржа јер је пут пролаза молекула воде кроз материјал краћи. У сушнице овог типа се убрајају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фуидизатори који раде под атмосферским притиском или у вакууму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дисконтинуирано или континуирано са истовременом гранулацијом и сушењем</a:t>
            </a:r>
          </a:p>
          <a:p>
            <a:pPr marL="514350" indent="-514350"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Пнеуматске сушнице</a:t>
            </a:r>
          </a:p>
          <a:p>
            <a:pPr marL="514350" indent="-51435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Представљају усавршене флуидизирајуће сушнице, предвиђене за сушење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распршивањем течних система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Свака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капљица течности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обавијена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гасом за сушење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коме је омогућено брзо струјање. Време сушења је веома кратко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0648"/>
            <a:ext cx="8424936" cy="65973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Тунелска сушница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Метод је сличан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сушници са тацнама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. Сушница има облик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дугог тунела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са загрејаним ваздухом који улази на један крај тунела. Материјал који се уноси у сушницу уноси се на супротном крају тунела од места где се уводи гас. 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Чврсти материјал може бити постављен на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тацне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које се налазе на шинама и у погодним интервалима се тацна гура према уласку топлог ваздуха.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Софистицираније решење је механички транспортер са аутоматском контролом брзине, контролом температуре и влажности.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поређењу са сушницом са полицама и тацнама, предност тунелске је да 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полу-континуирана или континуирана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раду, примене су сличне али су тунелске прикладније за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већу производњу</a:t>
            </a:r>
            <a:endParaRPr lang="en-US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5253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Ротациона сушница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Сушница са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покретањем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материјала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који се сушни тако да се влажне честице пропуштају кроз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ротирајући цилиндар у супротном смеру од протока грејног ваздуха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Због ротирања цилиндра материјал се преврће и сушење се догађа на нивоу појединачне честице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Цилиндрична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посуда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где се налази материјал за сушење је под малим нагибом, тако да се материјал преврће у цилидру док се он ротира око 10 обртаја у минути. На цилиндру се налазе специјално конструисани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носачи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који подижу чврст материјал и просипају честице кроз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ваздушну струју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Материјал који се суши се уводи у сушницу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одозго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 креће се насупрот струји загрејаног ваздуха који га суши</a:t>
            </a:r>
          </a:p>
          <a:p>
            <a:pPr algn="just"/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Због ротације цилиндра и уграђених препрека,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честице каскадно падају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ниже при чему се стално нова површина влажног прашка излаже сушењу. Зато се процес одвија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брже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него у тунелским сушницама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6" name="Picture 5" descr="WP_20181016_17_17_11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619672" y="2924944"/>
            <a:ext cx="6084168" cy="3004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336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Флудизирајући системи за сушење влажног чврстог материјала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Сушење се обавља струјом топлог ваздуха која пролази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материјал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Површина влажног материјала која је изложена топлом ваздуху је много већа тако да је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дифузија влаге из материјала већа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Овим системима се значајно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скраћује време сушења у поређењу са сушницама са тацнама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Процес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изотермички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па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која настаје истовремено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хлади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материјал, одржава температуру ваздуха ниском, чак и када се користе високе вредности температуре ваздуха за сушење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2952328"/>
          </a:xfrm>
        </p:spPr>
        <p:txBody>
          <a:bodyPr>
            <a:normAutofit fontScale="92500" lnSpcReduction="2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фармацеутској индустрији се користе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гранулирање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гранулата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облагање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формирне облоге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Поступак се може изводити под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атмосферским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притиском или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у струји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инетрног гаса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као дисконтинуирана или континуирана операција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 довољној брзини струјања гаса, честице се налазе у стању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вртложења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 descr="WP_20181016_17_33_39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79712" y="3212976"/>
            <a:ext cx="6228184" cy="343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291264" cy="6264696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сушењу ако се честице чврстог материјала налазе у посуди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перфорираним дном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кроз перфорације флуид пролази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одоздо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кроз слој чврстог материјала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Флуид је у процесу сушења гас (топао ваздух)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Ако се омогући да гас протиче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кроз слој влажног прашка брзином која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 брзине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таложења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честица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честице ће постати суспендоване у струји гаса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брзину сушења утичу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температура и влажност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улазног ваздуха,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количина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ваздуха за сушење,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брзина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ваздуха којим се сушење врши,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гранулометријски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састав честица које се суше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природа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влажног материјала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/>
              <a:t/>
            </a:r>
            <a:br>
              <a:rPr lang="sr-Cyrl-R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63367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Предности сушнице са флуидизацијом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Предности сушнице са флуидизацијом: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Ефикасан трансфер топлоте и масе даје високе брзине сушења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Нпр. шаржа таблетних гранула може бити осушена за 20-30 минута, док у сушницама с тацнама то траје неколико сати. Смањује се време за сушење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термолабилних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материјала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 флуидизираном стању честице се суше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индивидуално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а не цели слој заједно. Већи део сушења се одвија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константном брзином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 период када температура опада је кратак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Температура слоја који се суши 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једнака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 може се прецизно контролисати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Флуидизирано стање даје производ са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добрим протоком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Контејнери могу бити покретни, чинећи руковање једноставним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8640"/>
            <a:ext cx="8568952" cy="64087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Недостаци сушнице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Турбуленција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флуидизираном стању може узроковати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хабање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неких материјала, што ће као резултат имати углавном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непожељно повећање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удела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ситних честица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Ситне честице могу бити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ношене струјом ваздуха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па се морају задржавати са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филтер кесама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да би избегло раслојавање и губитак тих ситних честица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Брзо кретање честица 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врелом ваздуху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за сушење може довести до стварања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статичког наелектрисања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Смеша ваздуха са ситним честицама као што 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скроб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лактоза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може експлодирати, уколико се упали искром узрокованом статичким наелектрисањем. Опасност је повећана уколико флуидизирани материјал садржи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изопропанол</a:t>
            </a:r>
            <a:endParaRPr lang="en-US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6120680"/>
          </a:xfrm>
        </p:spPr>
        <p:txBody>
          <a:bodyPr/>
          <a:lstStyle/>
          <a:p>
            <a:pPr algn="just"/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Влага из материјала може да се отклони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механичким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путем (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центрифугирање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променом агрегатног стања влаге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се влага одстрањује у облику паре, за то је потребно довођење топлоте (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топлотно сушење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Топлотно сушење се дефинише као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отклањање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све или већине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помоћу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топлоте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која узрокује термичко испаравање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2656"/>
            <a:ext cx="8496944" cy="65253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Гранулација и облагање флуидизацијом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Процес флуидизације се осим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користи 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гранулацију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као 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облагање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чврстог материјала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Влажна гранулација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изводи распршивањем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раствора везивног средства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преко честица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прашка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које се налазе у покрету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Агломерација честица у зрнца, односно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грнулат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појављује се захваљујући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адхезивним својствима раствора везивног средства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Спречавање формирања агрегата већих него што треба се одвија захваљујући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протоку ваздуха одређеном брзином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истом уређају се обављају процеси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мешања чврстих супстанци, влажна гранулација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сушење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0648"/>
            <a:ext cx="4788024" cy="6192688"/>
          </a:xfrm>
        </p:spPr>
        <p:txBody>
          <a:bodyPr>
            <a:normAutofit lnSpcReduction="10000"/>
          </a:bodyPr>
          <a:lstStyle/>
          <a:p>
            <a:pPr lvl="1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За гранулат добијен флуидизацијом карактеристично је да има </a:t>
            </a: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порозну површину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као и довољно </a:t>
            </a: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празних простора унутар грануле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што олакшава касније брзо упијање воде и побољшава дезинтерацију и дисперговање</a:t>
            </a:r>
          </a:p>
          <a:p>
            <a:pPr lvl="1" algn="just">
              <a:buClr>
                <a:srgbClr val="002060"/>
              </a:buClr>
              <a:buFont typeface="Wingdings" pitchFamily="2" charset="2"/>
              <a:buChar char="§"/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Укупна </a:t>
            </a: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густина гранула је мања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од густине гранула добијених другим методама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748472" y="1516224"/>
            <a:ext cx="608416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0"/>
            <a:ext cx="8892480" cy="34563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Кондуктивно сушење чврстих материјала</a:t>
            </a:r>
            <a:endParaRPr lang="sr-Cyrl-RS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 сушнице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 овом процесу је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влажни чврсти материјал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 контакту са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врелом површином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 главнина процеса преноса топлоте се дешава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кондукцијом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Састоји се од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суда са оклопом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довољно јаког да издржи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унутар сушнице и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притисак паре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 оклопу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Сушница је повезана кроз кондензатор и пријемник са вакуум пумпом</a:t>
            </a:r>
          </a:p>
          <a:p>
            <a:pPr algn="just">
              <a:buClr>
                <a:srgbClr val="002060"/>
              </a:buClr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Радни притисак је око 0,03-0,06 бара, вода кључа на 25-35°С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5" name="Picture 4" descr="WP_20181016_18_42_35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691680" y="4221088"/>
            <a:ext cx="6300192" cy="221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4187952"/>
          </a:xfrm>
        </p:spPr>
        <p:txBody>
          <a:bodyPr>
            <a:normAutofit fontScale="925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Друга врста вакум сушнице представља уређај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комором облика двоструке купе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Користи се за сушење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таблетних гранула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које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котрљају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преко грејне површине, док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уређај лагано окреће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Главна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сушница са вакуумом је у томе што се сушење обавља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ниским температурама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не постоји ризик од деградације термолабилних супстанци. У одсуству ваздуха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смањен ризик од оксидације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Главни недостатак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ограничен капацитет и висока цена радне опреме</a:t>
            </a:r>
          </a:p>
          <a:p>
            <a:pPr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4" descr="WP_20181016_18_42_50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187624" y="4365104"/>
            <a:ext cx="7956376" cy="228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Радијационо сушење влажних чврстих материјала</a:t>
            </a:r>
            <a:endParaRPr lang="sr-Cyrl-R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Пренос топлоте зрачењем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Пренос топлоте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радијациом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разликује од преноса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кондукцијом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конвекцијом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па не постоји потреба да буде присутан било који медијум за пренос (чврст, течан или гасовит). Топлотна енергија у форми радијације може проћи кроз празан простор или кроз атмосферу, приближо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губитка</a:t>
            </a:r>
          </a:p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Коришћење топлоте зрачења код сушења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Инфрацрвено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зрачење се може користи као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извор топлоте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који обезбеђује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латентну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топлоту код сушења- Користи се код сушења фармацеутских производа као што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влажне грануле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Недостаци: материја га брзо упија на површини, 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продире дубоко у влажну масу док се површински слој брзо суши.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6192688"/>
          </a:xfrm>
        </p:spPr>
        <p:txBody>
          <a:bodyPr/>
          <a:lstStyle/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Употреба микроталасног зрачења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Микроталаси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производе помоћу електричног уређаја (магнетон). Када микроталаси падну на супстанцу тада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електрони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молекулама улазе у стање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резонанце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складу са радијацијом. Као резултат се јавља молекуларно трење што доводи до стварања топлоте</a:t>
            </a:r>
          </a:p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Сушнице за растворе и суспензије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Циљ сушења је да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коју треба превести у чврсто стање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рашири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преко велике површине због бољег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загревања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преноса масе и да обезбеде ефикасан начин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сакупљања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сувог материјала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6693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Спрејна сушница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Користи се за сушење материјала у облику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раствора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суспензија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меке пасте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Материјал за сушење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распршује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облику финих капи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струји топлог гаса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 чему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течна фаза испарава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добија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суви продукт као фини прашак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почетку процеса, када кап течности дође у контакт са топлим ваздухом,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са површине брзо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испарава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формира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омотач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чврсте материје око честице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би се материјал даље сушио  потребно је да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унутрашњости честице дифундује кроз тај омотач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525344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Међутим, пролазак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топлоте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коју преноси гас за сушење кроз омотач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унутрашњост чврсте материје је бржи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дифузије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течности из унутрашњости материјала, тако да течност више испарава него што је у стању да дифундује на површину.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Унутрашњи притисак у материјалу доводи до надувавања капљице услед чега омотач постаје тањи а са тим и дифузија бржа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Сушнице се састоје се из следећих делова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хранилице, атомозера, резервоара топлог ваздуха, сушне коморе, сепаратора чврсто-гас и сакупљачког система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Материјал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распршује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помоћу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атомизера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пумпом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Сушење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распршивањем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примењује када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супстанца осетљива на топлоту,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када се мењају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физичке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особине материјала који се користи за израду таблета и капсула 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енкапсулацију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чврстих и течних честица</a:t>
            </a:r>
          </a:p>
          <a:p>
            <a:pPr algn="just">
              <a:buClr>
                <a:srgbClr val="002060"/>
              </a:buClr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0"/>
            <a:ext cx="8640960" cy="659735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Сушењем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термолабилних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супстанци не долази до њихове деградације јер се течност распршује у капљице при чему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добија велика слободна површина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а са тим и већа контактна површина са гасом за сушење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Погодно је за облагање и капсулирање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материјала. Капсулирање чврстих честица се може вршити распршивањем уз хлађење.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Процес се састоји од суспендовања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честица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раствор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средства за облагање и убацивања настале суспензије путем распршивача у комору у којој циркулише хладан ваздух. Настале капљице суспензије се хладе у контакту са ваздухом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Формулације са продуженим деловањем и за прикривање укуса неких супстанци</a:t>
            </a:r>
          </a:p>
          <a:p>
            <a:pPr algn="just"/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Предности процеса спрејног сушења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Капљице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што даје већу површину за пренос топлоте и масе, тако да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испаравање веома брзо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Стварно време сушења капљице је део секунде а укупно време проведено у сушници свега неколико секунди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Обзиром да је испаравање нагло, на капљицама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развија висока температура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највећи део топлоте се користи као латентна топлота испаравања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Уколико је коришћен прикладан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атомизер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прашак ће имати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равномерну и контролисану величину честица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Производ има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добру проточност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са готово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сферним честицама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нарочито је прикладан за прављење таблета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Цена рада је ниска, процес производње сувог, проточног прашка из разблажених раствора одвија се у једној операцији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820472" cy="6120680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Довођење топлоте при топлотном сушењу може да се врши на више начина: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Загрејаним ваздухом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(конвективно сушење) где се материјал загрева у контакту са топлим ваздухом, а насталу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одводи ваздушна струја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Додиром материјала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који се суши са за загрејаном површином (кондуктивно сушење)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Зрачењем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са загрејаних површина (терморадијационо сушење)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Спрејно сушени производи се лако препознају јер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равномерни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честице имају карактеристичан облик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шупље сфере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Овај метод сушења се препоручује јер дозвољава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сувом производу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задржи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нека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својства улазне компоненте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нпр, капљица емулзије се суши тако да унутрашња фаза остаје унутра и слој континуиране фазе споља.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се реконсититуише, тада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емулзија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поново лако формира. Овај метод се користи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микрокапсулирање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уљаних раствора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витамина А и Д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Горак укус неких лекова се прикрива на сличан начин, уграђивањем органског полимера као облоге на осушену честицу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Могуће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асептично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сушење у спреј сушницама, користећи филтрирани загрејани ваздух за сушење производа (хидролизат серума)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WP_20181016_21_06_18_P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553016" y="-680807"/>
            <a:ext cx="6181985" cy="835292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sr-Cyrl-RS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смрзавањем (лиофилизација)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Циљ лиофилизације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је процес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коме се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раствор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неке термолабилне супстанце преводи 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чврсто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стање при чему производ остаје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стабилан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при дистрибуцији и чувању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Присутна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у материјалу се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замрзне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па се из тако смрзнутог стања 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високом вакууму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превођењем директно у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пару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, отклања из материјала. То значи да вода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сублимује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(прелази из чврстог стања директно у гасовито)</a:t>
            </a:r>
          </a:p>
          <a:p>
            <a:pPr algn="just">
              <a:buClr>
                <a:srgbClr val="002060"/>
              </a:buClr>
            </a:pP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Као код обичног испаравања, код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сублимације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ће се десити процес када молекули добију довољну енергију да се откину од молекула који их окружују.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Притисак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температура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 морају бити у одређеним границама.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336704"/>
          </a:xfrm>
        </p:spPr>
        <p:txBody>
          <a:bodyPr>
            <a:normAutofit fontScale="925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Сублимација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јавља при притиску и температури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нижој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тројне тачке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су истовремено у равнотежи чврста, течна и гасовита фаза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Лиофилизација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изводи при притиску и температури доста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нижој од тројне тачке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би се спречило топљење леда, и то обично на температурама од -30 до -40 при притиску од 266,64 до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1333,00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Pa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Материјал за сушење у бочицама или ампулама се ставља на полице, уређај се херметички затвара и почиње да ради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компресор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за хлађење који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замрзава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производ. Потом се укључује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 пумпа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која снижава притисак у комори испод 0,06 </a:t>
            </a:r>
            <a:r>
              <a:rPr lang="en-GB" dirty="0" err="1">
                <a:latin typeface="Times New Roman" pitchFamily="18" charset="0"/>
                <a:cs typeface="Times New Roman" pitchFamily="18" charset="0"/>
              </a:rPr>
              <a:t>atm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односно 610,48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Pa.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Укључује се јединица за загревање која доводи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малу количину толоте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полице, толико да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лед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претвара директно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Сушење је вишечасовно јер се влага постепено отклања</a:t>
            </a:r>
          </a:p>
          <a:p>
            <a:pPr algn="just">
              <a:buClr>
                <a:srgbClr val="002060"/>
              </a:buClr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59735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процесу лиофилизације треба да се постигне следеће: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у </a:t>
            </a:r>
            <a:r>
              <a:rPr lang="sr-Cyrl-R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фази смрзавања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већи део присутне воде у бочицама замрзне,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у </a:t>
            </a:r>
            <a:r>
              <a:rPr lang="sr-Cyrl-R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примарној фази сушења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уклони вода у облику леда директном сублимацијом</a:t>
            </a:r>
          </a:p>
          <a:p>
            <a:pPr marL="457200" indent="-457200" algn="just">
              <a:buClr>
                <a:srgbClr val="002060"/>
              </a:buClr>
              <a:buFont typeface="+mj-lt"/>
              <a:buAutoNum type="arabicPeriod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на крају уклони остатак несмрзнуте воде (</a:t>
            </a:r>
            <a:r>
              <a:rPr lang="sr-Cyrl-RS" i="1" dirty="0">
                <a:latin typeface="Times New Roman" pitchFamily="18" charset="0"/>
                <a:cs typeface="Times New Roman" pitchFamily="18" charset="0"/>
              </a:rPr>
              <a:t>секундарна фаза сушења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Приликом паковања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лиофилизираних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прозвода мора се пазити да </a:t>
            </a:r>
            <a:r>
              <a:rPr lang="sr-Cyrl-RS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mtClean="0">
                <a:latin typeface="Times New Roman" pitchFamily="18" charset="0"/>
                <a:cs typeface="Times New Roman" pitchFamily="18" charset="0"/>
              </a:rPr>
              <a:t>обезбеди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заштита 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Посуде морају да се затворе без додира са атмосфером а ампуле се затворе док су још под вакуумом.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620688"/>
            <a:ext cx="4040188" cy="639762"/>
          </a:xfrm>
        </p:spPr>
        <p:txBody>
          <a:bodyPr>
            <a:norm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Предности лиофилизације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0" y="620688"/>
            <a:ext cx="4041775" cy="639762"/>
          </a:xfrm>
        </p:spPr>
        <p:txBody>
          <a:bodyPr>
            <a:norm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Недостаци лиофилизације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51520" y="1628800"/>
            <a:ext cx="4040188" cy="4968552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Сушење се одвија на веома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ниским температурама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тако да је хидролиза онемогућена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Производ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лаган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порозан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Лака растворљивост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Нема концентрисања раствора пре сушења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Под високим вакумом нема додира са ваздухом, па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оксидација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минимална</a:t>
            </a:r>
          </a:p>
          <a:p>
            <a:pPr algn="just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700808"/>
            <a:ext cx="4041775" cy="4896544"/>
          </a:xfrm>
        </p:spPr>
        <p:txBody>
          <a:bodyPr>
            <a:noAutofit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Порозност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добра растворљивост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комплетно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чине производ веома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хигроскопним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Уколико се не осуши у финалној посуди и на лицу места затвори, паковање захтева посебне услове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Процес је врло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користи компликоване апарате који су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скупи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5973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Употреба лиофилизације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За уклањање влаге код неких антибиотика, хормона, производа од крви, вакцина, ензимских препарата, микробиолошких култура и мајчиног млека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Суви продукт се може растворити или суспендовати додавањем воде пре употребе и тај процес се зове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реконституција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Такав продукт има дуги век трајања и велику стабилност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Често се додају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помоћне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како би повећале волумен и жељене карактеристике производа. Супстанца која се додаје не сме бити испарљива у условима сушења</a:t>
            </a:r>
          </a:p>
          <a:p>
            <a:pPr algn="just"/>
            <a:endParaRPr lang="sr-Cyrl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влажних чврстих материјала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хемијским индустријским процесима сушење се изводи при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синтези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циљу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уклањања растварача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добијања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чистих производа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док се у фармацеутским операцијама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односи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сушење гранулата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Сушење гранулата се састоји од отклањања воде до жељеног степена. Циљ сушења гранулата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припрема за компресију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 да при томе заостали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садржај влаге буде оптималан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Садржај влаге у чврстом материјалу се одређује мерењем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при загревању док се не постигне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константна маса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Почетни садржај влаге се тада израчунава на основу губитка масе и изражава процентуално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Гранулат не остаје потпуно сув, односно на крају сушења ће имати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равнотежни садржај влаге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(у функцији релативне влаге ваздуха који је у контакту са чврстом материјом)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Уређај за мерење брзине сушења ради по принципу 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ваге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која у времену мери губитак масе влажног узорка који је изложен струји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топлог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сувог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</a:p>
          <a:p>
            <a:endParaRPr lang="en-US" dirty="0"/>
          </a:p>
        </p:txBody>
      </p:sp>
      <p:pic>
        <p:nvPicPr>
          <p:cNvPr id="7" name="Picture 6" descr="WP_20181015_16_17_54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077072"/>
            <a:ext cx="7632848" cy="252028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5973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Садржај влаге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Садржај влаге код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влажних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чврстих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материјала се изражава као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килограм влаге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која је везана у једном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килограму безводног чврстог материјала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Садржај влаге од 0,4 значи да се после сушења у материјалу налази 0,4 килограма воде рачунато на суву супстанцу 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Биолошки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материјали обично имају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већи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проценат влаге, мењају се при сушењу па је уклањање влаге доста тешко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је реч о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супстанцама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које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распадају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повишеној температури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уколико  се сушење може одвијати на температури која је испод критичне за стабилност супстанце, метода је још увек применљива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32656"/>
            <a:ext cx="8363272" cy="61926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Равнотежни садржај влаге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у себи садржи извесну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количину влаге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 контакту је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ваздухом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који такође има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известан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садржај влаге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При томе се могу одиграти два процеса:</a:t>
            </a:r>
          </a:p>
          <a:p>
            <a:pPr algn="just">
              <a:buClr>
                <a:srgbClr val="002060"/>
              </a:buClr>
              <a:buFontTx/>
              <a:buChar char="-"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Влага из материјала прелази у ваздух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при чему се материјал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суши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(парцијални притисак паре на површини материјала већи од парцијалног притиска паре у ваздуху)</a:t>
            </a:r>
          </a:p>
          <a:p>
            <a:pPr algn="just">
              <a:buClr>
                <a:srgbClr val="002060"/>
              </a:buClr>
              <a:buFontTx/>
              <a:buChar char="-"/>
            </a:pP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Влага из ваздуха прелази у материјал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он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влажи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(тада пацијални притисак паре у ваздуху већи од парцијалног притиска паре на површини чврстог материјала)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336704"/>
          </a:xfrm>
        </p:spPr>
        <p:txBody>
          <a:bodyPr>
            <a:normAutofit fontScale="85000" lnSpcReduction="10000"/>
          </a:bodyPr>
          <a:lstStyle/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Када се изједначе парцијални притисци паре у ваздуху и на површини материјала успоставља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динамичка равнотежа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Равнотежна влажност материјала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влажност коју материјал има када се успостави динамичка равнотежа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Део влаге, присутане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сировим дрогама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може бити садржана у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ћелијама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адсорбована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на површини што отежава њено испаравање. Таква влага се описује као 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везана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теже су уклања него невезана вода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супстанци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кристалног типа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вода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невезана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лако излази на површину, одстрањује се уз врло мало отпора услед утицаја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гравитационе и капиларне силе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Равнотежни садржај влаге за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кристалне супстанце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може бити једнак нули</a:t>
            </a:r>
          </a:p>
          <a:p>
            <a:pPr algn="just">
              <a:buClr>
                <a:srgbClr val="002060"/>
              </a:buClr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супстанци са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влакнастом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аморфном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гелатинозном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структуром влага је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везана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чини интегрални део структуре, утиснута је у фине капиларе и мале унутрашње поре. Овакве материје се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теже суш</a:t>
            </a:r>
            <a:r>
              <a:rPr lang="en-GB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сушење мора да се подстиче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вакуумом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sr-Cyrl-R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равнотежни садржај влаге је висок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518D6-12E0-44EF-BA6D-6A6D7A749C8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2682</TotalTime>
  <Words>3792</Words>
  <Application>Microsoft Office PowerPoint</Application>
  <PresentationFormat>On-screen Show (4:3)</PresentationFormat>
  <Paragraphs>249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Arial</vt:lpstr>
      <vt:lpstr>Calibri</vt:lpstr>
      <vt:lpstr>Times New Roman</vt:lpstr>
      <vt:lpstr>Verdana</vt:lpstr>
      <vt:lpstr>Wingdings</vt:lpstr>
      <vt:lpstr>Wingdings 2</vt:lpstr>
      <vt:lpstr>Aspect</vt:lpstr>
      <vt:lpstr> Индустријска фармација са козметологијом     Фармацеутско технолошке операције у фармацеутској индустрији  (сушење)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Фармацеутско технолошке операције у фармацеутској индустрији (сушење)</dc:title>
  <dc:creator>Anica Petković</dc:creator>
  <cp:lastModifiedBy>Marina Tomovic</cp:lastModifiedBy>
  <cp:revision>189</cp:revision>
  <dcterms:created xsi:type="dcterms:W3CDTF">2018-08-27T08:12:23Z</dcterms:created>
  <dcterms:modified xsi:type="dcterms:W3CDTF">2021-10-31T17:04:13Z</dcterms:modified>
</cp:coreProperties>
</file>